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157B-DF9A-4759-96B2-C1B68891B346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8D32-FC64-412C-B24D-AECC5FB31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157B-DF9A-4759-96B2-C1B68891B346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8D32-FC64-412C-B24D-AECC5FB31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157B-DF9A-4759-96B2-C1B68891B346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8D32-FC64-412C-B24D-AECC5FB31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157B-DF9A-4759-96B2-C1B68891B346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8D32-FC64-412C-B24D-AECC5FB31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157B-DF9A-4759-96B2-C1B68891B346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8D32-FC64-412C-B24D-AECC5FB31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157B-DF9A-4759-96B2-C1B68891B346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8D32-FC64-412C-B24D-AECC5FB31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157B-DF9A-4759-96B2-C1B68891B346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8D32-FC64-412C-B24D-AECC5FB31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157B-DF9A-4759-96B2-C1B68891B346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8D32-FC64-412C-B24D-AECC5FB31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157B-DF9A-4759-96B2-C1B68891B346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8D32-FC64-412C-B24D-AECC5FB31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157B-DF9A-4759-96B2-C1B68891B346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8D32-FC64-412C-B24D-AECC5FB31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157B-DF9A-4759-96B2-C1B68891B346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8D32-FC64-412C-B24D-AECC5FB31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8157B-DF9A-4759-96B2-C1B68891B346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B8D32-FC64-412C-B24D-AECC5FB31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47;&#1072;&#1076;&#1072;&#1085;&#1080;&#1077;%202.2.doc" TargetMode="External"/><Relationship Id="rId2" Type="http://schemas.openxmlformats.org/officeDocument/2006/relationships/hyperlink" Target="&#1079;&#1072;&#1076;&#1072;&#1085;&#1080;&#1077;%202.1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47;&#1072;&#1076;&#1072;&#1085;&#1080;&#1077;%204.doc" TargetMode="External"/><Relationship Id="rId2" Type="http://schemas.openxmlformats.org/officeDocument/2006/relationships/hyperlink" Target="&#1047;&#1072;&#1076;&#1072;&#1085;&#1080;&#1077;%203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79;&#1072;&#1076;&#1072;&#1085;&#1080;&#1077;%207.doc" TargetMode="External"/><Relationship Id="rId5" Type="http://schemas.openxmlformats.org/officeDocument/2006/relationships/hyperlink" Target="&#1079;&#1072;&#1076;&#1072;&#1085;&#1080;&#1077;%206.doc" TargetMode="External"/><Relationship Id="rId4" Type="http://schemas.openxmlformats.org/officeDocument/2006/relationships/hyperlink" Target="&#1079;&#1072;&#1076;&#1072;&#1085;&#1080;&#1077;%205.do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79;&#1072;&#1076;&#1072;&#1085;&#1080;&#1077;%209.doc" TargetMode="External"/><Relationship Id="rId2" Type="http://schemas.openxmlformats.org/officeDocument/2006/relationships/hyperlink" Target="&#1079;&#1072;&#1076;&#1072;&#1085;&#1080;&#1077;%208.d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722313" y="1500175"/>
            <a:ext cx="7772400" cy="1357322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Система коммуникативных упражнений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857760"/>
            <a:ext cx="7772400" cy="1285884"/>
          </a:xfrm>
        </p:spPr>
        <p:txBody>
          <a:bodyPr/>
          <a:lstStyle/>
          <a:p>
            <a:pPr algn="r">
              <a:defRPr/>
            </a:pPr>
            <a:r>
              <a:rPr lang="ru-RU" dirty="0" smtClean="0">
                <a:solidFill>
                  <a:schemeClr val="tx1"/>
                </a:solidFill>
              </a:rPr>
              <a:t>Ерохина Е.В., д.п.н., профессор МГПУ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3795" name="Объект 2"/>
          <p:cNvSpPr>
            <a:spLocks noGrp="1"/>
          </p:cNvSpPr>
          <p:nvPr>
            <p:ph sz="quarter" idx="1"/>
          </p:nvPr>
        </p:nvSpPr>
        <p:spPr>
          <a:xfrm>
            <a:off x="250825" y="115888"/>
            <a:ext cx="8713788" cy="64087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Приведите все возможные виды аргументов, подтверждающие следующие тезисы. </a:t>
            </a:r>
          </a:p>
          <a:p>
            <a:pPr marL="0" indent="268288" eaLnBrk="1" hangingPunct="1">
              <a:buFont typeface="Wingdings 3" pitchFamily="18" charset="2"/>
              <a:buNone/>
              <a:defRPr/>
            </a:pPr>
            <a:r>
              <a:rPr lang="ru-RU" sz="2400" i="1" dirty="0" smtClean="0"/>
              <a:t>Мечты можно достичь, если приложить все необходимые усилия и не отступать от намеченной цели.</a:t>
            </a:r>
          </a:p>
          <a:p>
            <a:pPr eaLnBrk="1" hangingPunct="1">
              <a:defRPr/>
            </a:pPr>
            <a:r>
              <a:rPr lang="ru-RU" sz="2800" dirty="0" smtClean="0"/>
              <a:t>Статистические факты:_____________________</a:t>
            </a:r>
          </a:p>
          <a:p>
            <a:pPr eaLnBrk="1" hangingPunct="1">
              <a:defRPr/>
            </a:pPr>
            <a:r>
              <a:rPr lang="ru-RU" sz="2800" dirty="0" smtClean="0"/>
              <a:t> Факты из жизни: _________________________</a:t>
            </a:r>
          </a:p>
          <a:p>
            <a:pPr eaLnBrk="1" hangingPunct="1">
              <a:defRPr/>
            </a:pPr>
            <a:r>
              <a:rPr lang="ru-RU" sz="2800" dirty="0" smtClean="0"/>
              <a:t>Научные факты:___________________________</a:t>
            </a:r>
          </a:p>
          <a:p>
            <a:pPr eaLnBrk="1" hangingPunct="1">
              <a:defRPr/>
            </a:pPr>
            <a:r>
              <a:rPr lang="ru-RU" sz="2800" dirty="0" smtClean="0"/>
              <a:t>Факты из литературы:______________________</a:t>
            </a:r>
          </a:p>
          <a:p>
            <a:pPr eaLnBrk="1" hangingPunct="1">
              <a:defRPr/>
            </a:pPr>
            <a:r>
              <a:rPr lang="ru-RU" sz="2800" dirty="0" smtClean="0"/>
              <a:t>Факты из истории:_________________________</a:t>
            </a:r>
          </a:p>
          <a:p>
            <a:pPr eaLnBrk="1" hangingPunct="1">
              <a:defRPr/>
            </a:pPr>
            <a:r>
              <a:rPr lang="ru-RU" sz="2800" dirty="0" smtClean="0"/>
              <a:t>Пословицы, поговорки:____________________</a:t>
            </a:r>
          </a:p>
          <a:p>
            <a:pPr eaLnBrk="1" hangingPunct="1">
              <a:defRPr/>
            </a:pPr>
            <a:r>
              <a:rPr lang="ru-RU" sz="2800" dirty="0" smtClean="0"/>
              <a:t>Законы:_________________________________</a:t>
            </a:r>
          </a:p>
          <a:p>
            <a:pPr eaLnBrk="1" hangingPunct="1">
              <a:defRPr/>
            </a:pPr>
            <a:r>
              <a:rPr lang="ru-RU" sz="2800" dirty="0" smtClean="0"/>
              <a:t>Аксиомы:________________________________</a:t>
            </a:r>
          </a:p>
          <a:p>
            <a:pPr eaLnBrk="1" hangingPunct="1">
              <a:defRPr/>
            </a:pPr>
            <a:r>
              <a:rPr lang="ru-RU" sz="2800" dirty="0" smtClean="0"/>
              <a:t>Правила:_________________________________</a:t>
            </a:r>
            <a:endParaRPr lang="ru-RU" sz="2400" dirty="0" smtClean="0"/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8913"/>
            <a:ext cx="8229600" cy="6192837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ru-RU" sz="3600" dirty="0"/>
              <a:t>Превратите приведенные ниже фразы в аргументы к какому-либо тезису (используйте слова-помощники, приведенные в задании</a:t>
            </a:r>
            <a:r>
              <a:rPr lang="ru-RU" sz="3600" dirty="0" smtClean="0"/>
              <a:t>).</a:t>
            </a:r>
          </a:p>
          <a:p>
            <a:pPr eaLnBrk="1" hangingPunct="1">
              <a:defRPr/>
            </a:pPr>
            <a:endParaRPr lang="ru-RU" sz="3600" dirty="0"/>
          </a:p>
          <a:p>
            <a:pPr marL="0" indent="361950" eaLnBrk="1" hangingPunct="1">
              <a:buFont typeface="Wingdings 3" pitchFamily="18" charset="2"/>
              <a:buNone/>
              <a:defRPr/>
            </a:pPr>
            <a:r>
              <a:rPr lang="ru-RU" sz="3600" i="1" dirty="0"/>
              <a:t>Вчера весь день был снегопад</a:t>
            </a:r>
          </a:p>
          <a:p>
            <a:pPr marL="0" indent="0" eaLnBrk="1" hangingPunct="1">
              <a:buFont typeface="Wingdings 3" pitchFamily="18" charset="2"/>
              <a:buNone/>
              <a:defRPr/>
            </a:pPr>
            <a:endParaRPr lang="ru-RU" sz="2400" dirty="0" smtClean="0"/>
          </a:p>
          <a:p>
            <a:pPr marL="0" indent="0" eaLnBrk="1" hangingPunct="1">
              <a:buFont typeface="Wingdings 3" pitchFamily="18" charset="2"/>
              <a:buNone/>
              <a:defRPr/>
            </a:pPr>
            <a:r>
              <a:rPr lang="ru-RU" sz="2400" dirty="0" smtClean="0"/>
              <a:t>Слова </a:t>
            </a:r>
            <a:r>
              <a:rPr lang="ru-RU" sz="2400" dirty="0"/>
              <a:t>и словосочетания для связи частей высказывания</a:t>
            </a:r>
            <a:r>
              <a:rPr lang="ru-RU" sz="3600" dirty="0"/>
              <a:t>: </a:t>
            </a:r>
            <a:r>
              <a:rPr lang="ru-RU" sz="3600" i="1" dirty="0"/>
              <a:t>поэтому, неудивительно, вот почему, отсюда следует, именно из-за этого и др. </a:t>
            </a:r>
          </a:p>
          <a:p>
            <a:pPr>
              <a:defRPr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4819" name="Объект 2"/>
          <p:cNvSpPr>
            <a:spLocks noGrp="1"/>
          </p:cNvSpPr>
          <p:nvPr>
            <p:ph sz="quarter" idx="1"/>
          </p:nvPr>
        </p:nvSpPr>
        <p:spPr>
          <a:xfrm>
            <a:off x="107950" y="404813"/>
            <a:ext cx="8928100" cy="626427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Ниже перечислены признаки текста, относящегося к жанру эссе. Какие из них вы считаете наиболее значимыми? Перечислите все признаки эссе, располагая их в порядке убывания значимости.  </a:t>
            </a:r>
          </a:p>
          <a:p>
            <a:pPr marL="0" indent="268288" eaLnBrk="1" hangingPunct="1">
              <a:buFont typeface="Wingdings 3" pitchFamily="18" charset="2"/>
              <a:buNone/>
              <a:defRPr/>
            </a:pPr>
            <a:r>
              <a:rPr lang="ru-RU" sz="2400" b="1" dirty="0" smtClean="0"/>
              <a:t> </a:t>
            </a:r>
            <a:r>
              <a:rPr lang="ru-RU" sz="2400" i="1" dirty="0" smtClean="0"/>
              <a:t>малый объем; личностный характер восприятия и освещения предмета речи, позволяющий увидеть новое в знакомом; особый способ представления предмета речи: структурная основа – ассоциативно-эмоциональная; возможность выхода в контекст общекультурный знаний адресата; свободная композиция; повышенная субъективность текста </a:t>
            </a:r>
          </a:p>
          <a:p>
            <a:pPr eaLnBrk="1" hangingPunct="1">
              <a:defRPr/>
            </a:pPr>
            <a:r>
              <a:rPr lang="ru-RU" sz="2400" dirty="0" smtClean="0"/>
              <a:t>Укажите признаки жанра эссе в приведенном ниже тексте……………..</a:t>
            </a:r>
          </a:p>
          <a:p>
            <a:pPr eaLnBrk="1" hangingPunct="1">
              <a:defRPr/>
            </a:pPr>
            <a:r>
              <a:rPr lang="ru-RU" sz="2400" dirty="0" smtClean="0"/>
              <a:t>Из предложенных ниже тем сочинений выберите те, которые могут быть написаны в жанре эссе. Аргументируйте свой выбор……………..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-387350"/>
            <a:ext cx="8928100" cy="20161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Примерная </a:t>
            </a:r>
            <a:r>
              <a:rPr lang="ru-RU" b="1" dirty="0">
                <a:solidFill>
                  <a:srgbClr val="C00000"/>
                </a:solidFill>
              </a:rPr>
              <a:t>схема </a:t>
            </a:r>
            <a:r>
              <a:rPr lang="ru-RU" b="1" dirty="0" smtClean="0">
                <a:solidFill>
                  <a:srgbClr val="C00000"/>
                </a:solidFill>
              </a:rPr>
              <a:t>написания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err="1" smtClean="0">
                <a:solidFill>
                  <a:srgbClr val="C00000"/>
                </a:solidFill>
              </a:rPr>
              <a:t>экспозиторного</a:t>
            </a:r>
            <a:r>
              <a:rPr lang="ru-RU" b="1" dirty="0" smtClean="0">
                <a:solidFill>
                  <a:srgbClr val="C00000"/>
                </a:solidFill>
              </a:rPr>
              <a:t> эссе 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388" y="1773238"/>
            <a:ext cx="8785225" cy="4895850"/>
          </a:xfrm>
        </p:spPr>
        <p:txBody>
          <a:bodyPr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1</a:t>
            </a:r>
            <a:r>
              <a:rPr lang="ru-RU" dirty="0"/>
              <a:t>. Сведения об авторе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/>
              <a:t>2. Аспекты рассмотрения проблемы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/>
              <a:t>3. Доводы в защиту афоризма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/>
              <a:t>4. Если Вы согласны с автором афоризма, то что из этого следует?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/>
              <a:t>5. Опровержение афоризма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/>
              <a:t>6. Сфера использования афоризма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/>
              <a:t>7. Примеры из различных произведений искусств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/>
              <a:t>8. Примеры из жизни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/>
              <a:t>9. Цитаты, которые подтверждают и развивают мысль, высказанную автором.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/>
              <a:t>10. Заключение (обобщение, обращение к личному опыту)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b="1" dirty="0"/>
              <a:t> </a:t>
            </a: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b="1" dirty="0"/>
              <a:t> 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6867" name="Объект 2"/>
          <p:cNvSpPr>
            <a:spLocks noGrp="1"/>
          </p:cNvSpPr>
          <p:nvPr>
            <p:ph sz="quarter" idx="1"/>
          </p:nvPr>
        </p:nvSpPr>
        <p:spPr>
          <a:xfrm>
            <a:off x="457200" y="188913"/>
            <a:ext cx="8229600" cy="5967412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ru-RU" dirty="0" smtClean="0"/>
              <a:t>Учимся редактировать написанное сочинение</a:t>
            </a:r>
          </a:p>
          <a:p>
            <a:pPr marL="0" indent="0" eaLnBrk="1" hangingPunct="1">
              <a:buFont typeface="Wingdings 3" pitchFamily="18" charset="2"/>
              <a:buNone/>
              <a:defRPr/>
            </a:pPr>
            <a:r>
              <a:rPr lang="ru-RU" i="1" dirty="0" smtClean="0"/>
              <a:t>Отредактируйте сочинение ученицы: устраните логические ошибки в построении текста.</a:t>
            </a:r>
          </a:p>
          <a:p>
            <a:pPr marL="0" indent="0" eaLnBrk="1" hangingPunct="1">
              <a:buFont typeface="Wingdings 3" pitchFamily="18" charset="2"/>
              <a:buNone/>
              <a:defRPr/>
            </a:pPr>
            <a:r>
              <a:rPr lang="ru-RU" i="1" dirty="0" smtClean="0"/>
              <a:t> </a:t>
            </a:r>
          </a:p>
          <a:p>
            <a:pPr marL="0" indent="0" eaLnBrk="1" hangingPunct="1">
              <a:buFont typeface="Wingdings 3" pitchFamily="18" charset="2"/>
              <a:buNone/>
              <a:defRPr/>
            </a:pPr>
            <a:r>
              <a:rPr lang="ru-RU" i="1" dirty="0" smtClean="0"/>
              <a:t>Отредактируйте фрагмент сочинения ученика: устраните логические ошибки и излишнее многословие.</a:t>
            </a:r>
          </a:p>
          <a:p>
            <a:pPr marL="0" indent="0" eaLnBrk="1" hangingPunct="1">
              <a:buFont typeface="Wingdings 3" pitchFamily="18" charset="2"/>
              <a:buNone/>
              <a:defRPr/>
            </a:pPr>
            <a:endParaRPr lang="ru-RU" i="1" dirty="0" smtClean="0"/>
          </a:p>
          <a:p>
            <a:pPr marL="0" indent="0" eaLnBrk="1" hangingPunct="1">
              <a:buFont typeface="Wingdings 3" pitchFamily="18" charset="2"/>
              <a:buNone/>
              <a:defRPr/>
            </a:pPr>
            <a:r>
              <a:rPr lang="ru-RU" i="1" dirty="0" smtClean="0"/>
              <a:t>Отредактируйте текст сочинения. Устраните логические, фактические, грамматические ошибки.</a:t>
            </a:r>
          </a:p>
          <a:p>
            <a:pPr marL="0" indent="0" eaLnBrk="1" hangingPunct="1">
              <a:buFont typeface="Wingdings 3" pitchFamily="18" charset="2"/>
              <a:buNone/>
              <a:defRPr/>
            </a:pPr>
            <a:endParaRPr lang="ru-RU" i="1" dirty="0" smtClean="0"/>
          </a:p>
          <a:p>
            <a:pPr marL="0" indent="0" eaLnBrk="1" hangingPunct="1">
              <a:buFont typeface="Wingdings 3" pitchFamily="18" charset="2"/>
              <a:buNone/>
              <a:defRPr/>
            </a:pPr>
            <a:r>
              <a:rPr lang="ru-RU" i="1" dirty="0" smtClean="0"/>
              <a:t>Отредактируйте текст сочинения. Устраните лишний аргумент.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97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smtClean="0">
                <a:solidFill>
                  <a:srgbClr val="C00000"/>
                </a:solidFill>
              </a:rPr>
              <a:t>Н.В. Гоголь «Мертвые души»</a:t>
            </a:r>
          </a:p>
        </p:txBody>
      </p:sp>
      <p:sp>
        <p:nvSpPr>
          <p:cNvPr id="37891" name="Объект 2"/>
          <p:cNvSpPr>
            <a:spLocks noGrp="1"/>
          </p:cNvSpPr>
          <p:nvPr>
            <p:ph sz="quarter" idx="1"/>
          </p:nvPr>
        </p:nvSpPr>
        <p:spPr>
          <a:xfrm>
            <a:off x="107950" y="692150"/>
            <a:ext cx="8856663" cy="5464175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dirty="0" smtClean="0"/>
              <a:t>Вспоминаем текст произведения………………………………………………..</a:t>
            </a:r>
          </a:p>
          <a:p>
            <a:pPr eaLnBrk="1" hangingPunct="1">
              <a:defRPr/>
            </a:pPr>
            <a:r>
              <a:rPr lang="ru-RU" sz="1800" dirty="0" smtClean="0"/>
              <a:t>В приведенных ниже формулировках тем сочинений выделите ключевые слова. Переформулируйте каждую из тем в виде вопроса……………………</a:t>
            </a:r>
          </a:p>
          <a:p>
            <a:pPr eaLnBrk="1" hangingPunct="1">
              <a:defRPr/>
            </a:pPr>
            <a:r>
              <a:rPr lang="ru-RU" sz="1800" dirty="0" smtClean="0"/>
              <a:t>Сформулируйте тему приведенного ниже сочинения. Лучше, если вы сформулируете ее в виде вопроса…………………………………………………………</a:t>
            </a:r>
          </a:p>
          <a:p>
            <a:pPr eaLnBrk="1" hangingPunct="1">
              <a:defRPr/>
            </a:pPr>
            <a:r>
              <a:rPr lang="ru-RU" sz="1800" dirty="0" smtClean="0"/>
              <a:t>Дополните приведенный ниже текст сочинения необходимыми аргументами из текста поэмы………………………………………………………..</a:t>
            </a:r>
          </a:p>
          <a:p>
            <a:pPr eaLnBrk="1" hangingPunct="1">
              <a:defRPr/>
            </a:pPr>
            <a:r>
              <a:rPr lang="ru-RU" sz="1800" dirty="0" smtClean="0"/>
              <a:t>Напишите вступление и заключение к приведенному ниже сочинению……………………</a:t>
            </a:r>
          </a:p>
          <a:p>
            <a:pPr eaLnBrk="1" hangingPunct="1">
              <a:defRPr/>
            </a:pPr>
            <a:r>
              <a:rPr lang="ru-RU" sz="1800" dirty="0" smtClean="0"/>
              <a:t>Рецензируем и редактируем сочинение. Оцените приведенное ниже сочинение ученика в соответствии с данными критериями. Обоснуйте вашу оценку.  При необходимости делайте пометы на полях сочинения.</a:t>
            </a:r>
          </a:p>
          <a:p>
            <a:pPr eaLnBrk="1" hangingPunct="1">
              <a:defRPr/>
            </a:pPr>
            <a:endParaRPr lang="ru-RU" sz="1800" dirty="0"/>
          </a:p>
          <a:p>
            <a:pPr marL="0" indent="0" eaLnBrk="1" hangingPunct="1">
              <a:buFont typeface="Wingdings 3" pitchFamily="18" charset="2"/>
              <a:buNone/>
              <a:defRPr/>
            </a:pPr>
            <a:endParaRPr lang="ru-RU" sz="1800" dirty="0" smtClean="0"/>
          </a:p>
          <a:p>
            <a:pPr eaLnBrk="1" hangingPunct="1">
              <a:defRPr/>
            </a:pPr>
            <a:endParaRPr lang="ru-RU" sz="1200" dirty="0" smtClean="0"/>
          </a:p>
          <a:p>
            <a:pPr marL="0" indent="0" eaLnBrk="1" hangingPunct="1">
              <a:buFont typeface="Wingdings 3" pitchFamily="18" charset="2"/>
              <a:buNone/>
              <a:defRPr/>
            </a:pPr>
            <a:r>
              <a:rPr lang="ru-RU" sz="1200" dirty="0" smtClean="0"/>
              <a:t>	</a:t>
            </a:r>
          </a:p>
          <a:p>
            <a:pPr eaLnBrk="1" hangingPunct="1">
              <a:defRPr/>
            </a:pPr>
            <a:endParaRPr lang="ru-RU" sz="1200" dirty="0"/>
          </a:p>
          <a:p>
            <a:pPr eaLnBrk="1" hangingPunct="1">
              <a:defRPr/>
            </a:pPr>
            <a:endParaRPr lang="ru-RU" sz="12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650" y="4292600"/>
          <a:ext cx="6654800" cy="2136775"/>
        </p:xfrm>
        <a:graphic>
          <a:graphicData uri="http://schemas.openxmlformats.org/drawingml/2006/table">
            <a:tbl>
              <a:tblPr/>
              <a:tblGrid>
                <a:gridCol w="3888388"/>
                <a:gridCol w="2766412"/>
              </a:tblGrid>
              <a:tr h="175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Обоснование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6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оценка сочинения: есть ли замысел сочинения, реализован ли он?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Понимает ли  учащийся тему  и основную мысль сочинения? Насколько  глубоко и полно ее раскрывает?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6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Последовательно ли  изложен материал? Доказательны ли основные тезисы?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84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Хорошо ли учащийся знает текст произведения? Допускает ли  фактические ошибки?  Насколько уместно и правильно использует цитаты?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Соответствует ли  язык сочинения его жанру? Есть ли в сочинении речевые и стилистические ошибки?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9" marR="6857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rgbClr val="C00000"/>
                </a:solidFill>
              </a:rPr>
              <a:t>10-11 класс</a:t>
            </a:r>
          </a:p>
        </p:txBody>
      </p:sp>
      <p:sp>
        <p:nvSpPr>
          <p:cNvPr id="53251" name="Объект 2"/>
          <p:cNvSpPr>
            <a:spLocks noGrp="1"/>
          </p:cNvSpPr>
          <p:nvPr>
            <p:ph sz="quarter" idx="1"/>
          </p:nvPr>
        </p:nvSpPr>
        <p:spPr>
          <a:xfrm>
            <a:off x="1835150" y="1844675"/>
            <a:ext cx="5184775" cy="4311650"/>
          </a:xfrm>
        </p:spPr>
        <p:txBody>
          <a:bodyPr/>
          <a:lstStyle/>
          <a:p>
            <a:r>
              <a:rPr lang="ru-RU" smtClean="0"/>
              <a:t>Литературное сочинение</a:t>
            </a:r>
          </a:p>
          <a:p>
            <a:endParaRPr lang="ru-RU" smtClean="0"/>
          </a:p>
          <a:p>
            <a:endParaRPr lang="ru-RU" smtClean="0"/>
          </a:p>
          <a:p>
            <a:r>
              <a:rPr lang="ru-RU" smtClean="0"/>
              <a:t>Декабрьское сочинение-рассуждение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913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mtClean="0">
                <a:solidFill>
                  <a:srgbClr val="C00000"/>
                </a:solidFill>
              </a:rPr>
              <a:t>10 класс</a:t>
            </a:r>
            <a:br>
              <a:rPr lang="ru-RU" b="1" smtClean="0">
                <a:solidFill>
                  <a:srgbClr val="C00000"/>
                </a:solidFill>
              </a:rPr>
            </a:br>
            <a:r>
              <a:rPr lang="ru-RU" b="1" smtClean="0">
                <a:solidFill>
                  <a:srgbClr val="C00000"/>
                </a:solidFill>
              </a:rPr>
              <a:t>И.А. Гончаров  «Обломов»</a:t>
            </a:r>
            <a:r>
              <a:rPr lang="ru-RU" smtClean="0">
                <a:solidFill>
                  <a:srgbClr val="C00000"/>
                </a:solidFill>
              </a:rPr>
              <a:t/>
            </a:r>
            <a:br>
              <a:rPr lang="ru-RU" smtClean="0">
                <a:solidFill>
                  <a:srgbClr val="C00000"/>
                </a:solidFill>
              </a:rPr>
            </a:br>
            <a:r>
              <a:rPr lang="ru-RU" smtClean="0">
                <a:solidFill>
                  <a:srgbClr val="C00000"/>
                </a:solidFill>
              </a:rPr>
              <a:t/>
            </a:r>
            <a:br>
              <a:rPr lang="ru-RU" smtClean="0">
                <a:solidFill>
                  <a:srgbClr val="C00000"/>
                </a:solidFill>
              </a:rPr>
            </a:b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850" y="1219200"/>
            <a:ext cx="8712200" cy="5305425"/>
          </a:xfrm>
        </p:spPr>
        <p:txBody>
          <a:bodyPr/>
          <a:lstStyle/>
          <a:p>
            <a:pPr>
              <a:defRPr/>
            </a:pPr>
            <a:r>
              <a:rPr lang="ru-RU" sz="2800" dirty="0" smtClean="0"/>
              <a:t>Вспоминаем текст произведения………………………………</a:t>
            </a:r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r>
              <a:rPr lang="ru-RU" sz="2800" dirty="0" smtClean="0"/>
              <a:t>Возможные темы сочинений  по роману 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2800" dirty="0" smtClean="0"/>
              <a:t>И.А. Гончарова  «Обломов»………………………………………</a:t>
            </a:r>
          </a:p>
          <a:p>
            <a:pPr>
              <a:defRPr/>
            </a:pPr>
            <a:endParaRPr lang="ru-RU" sz="2800" dirty="0" smtClean="0"/>
          </a:p>
          <a:p>
            <a:pPr>
              <a:defRPr/>
            </a:pPr>
            <a:r>
              <a:rPr lang="ru-RU" sz="2800" dirty="0" smtClean="0"/>
              <a:t>Алгоритм работы над сочинением  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2800" dirty="0" smtClean="0"/>
              <a:t>Выделите в формулировке темы ключевые слова..…………………………………………………………………………….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2800" dirty="0" smtClean="0"/>
              <a:t>Переформулируйте тему: представьте ее в виде вопроса………………………………………………………………………….</a:t>
            </a:r>
          </a:p>
          <a:p>
            <a:pPr>
              <a:defRPr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>
          <a:xfrm>
            <a:off x="457200" y="-1035050"/>
            <a:ext cx="8229600" cy="30241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endParaRPr lang="ru-RU" sz="2800" smtClean="0">
              <a:solidFill>
                <a:srgbClr val="C00000"/>
              </a:solidFill>
            </a:endParaRPr>
          </a:p>
        </p:txBody>
      </p:sp>
      <p:sp>
        <p:nvSpPr>
          <p:cNvPr id="39939" name="Объект 2"/>
          <p:cNvSpPr>
            <a:spLocks noGrp="1"/>
          </p:cNvSpPr>
          <p:nvPr>
            <p:ph sz="quarter" idx="1"/>
          </p:nvPr>
        </p:nvSpPr>
        <p:spPr>
          <a:xfrm>
            <a:off x="539750" y="188913"/>
            <a:ext cx="8229600" cy="6192837"/>
          </a:xfrm>
        </p:spPr>
        <p:txBody>
          <a:bodyPr/>
          <a:lstStyle/>
          <a:p>
            <a:pPr marL="0" indent="0" algn="just" eaLnBrk="1" hangingPunct="1">
              <a:buFont typeface="Wingdings 3" pitchFamily="18" charset="2"/>
              <a:buNone/>
              <a:defRPr/>
            </a:pPr>
            <a:r>
              <a:rPr lang="ru-RU" sz="2800" dirty="0" smtClean="0"/>
              <a:t>Из приведенных ниже утверждений выберите то, которое, по-вашему, является основной идеей сочинения (ответом на сформулированный выше вопрос). При необходимости сформулируйте основную идею самостоятельно……………………………</a:t>
            </a:r>
          </a:p>
          <a:p>
            <a:pPr marL="0" indent="0" algn="just" eaLnBrk="1" hangingPunct="1">
              <a:buFont typeface="Wingdings 3" pitchFamily="18" charset="2"/>
              <a:buNone/>
              <a:defRPr/>
            </a:pPr>
            <a:endParaRPr lang="ru-RU" sz="2800" dirty="0" smtClean="0"/>
          </a:p>
          <a:p>
            <a:pPr marL="0" indent="0" algn="just" eaLnBrk="1" hangingPunct="1">
              <a:buFont typeface="Wingdings 3" pitchFamily="18" charset="2"/>
              <a:buNone/>
              <a:defRPr/>
            </a:pPr>
            <a:r>
              <a:rPr lang="ru-RU" sz="2800" dirty="0" smtClean="0"/>
              <a:t>Распространите выбранную (или сформулированную) вами основную идею, опираясь на приведенные ниже тезисы. Выберите подходящие по смыслу утверждения или сформулируйте свои. Подберите аргументы из  текста романа…………………………………………………………</a:t>
            </a:r>
          </a:p>
          <a:p>
            <a:pPr eaLnBrk="1" hangingPunct="1">
              <a:defRPr/>
            </a:pPr>
            <a:endParaRPr lang="ru-RU" sz="28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76375" y="5589588"/>
          <a:ext cx="6134100" cy="79216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12969"/>
                <a:gridCol w="3521131"/>
              </a:tblGrid>
              <a:tr h="7921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Тезис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Доказательство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5888"/>
            <a:ext cx="8229600" cy="6481762"/>
          </a:xfrm>
        </p:spPr>
        <p:txBody>
          <a:bodyPr/>
          <a:lstStyle/>
          <a:p>
            <a:pPr marL="0" indent="0" eaLnBrk="1" hangingPunct="1">
              <a:buFont typeface="Wingdings 3" pitchFamily="18" charset="2"/>
              <a:buNone/>
              <a:defRPr/>
            </a:pPr>
            <a:r>
              <a:rPr lang="ru-RU" sz="2800" dirty="0"/>
              <a:t>Расположите выбранные (или сформулированные) вами тезисы в определенном порядке – составьте план сочинения………………………</a:t>
            </a:r>
          </a:p>
          <a:p>
            <a:pPr marL="0" indent="0" eaLnBrk="1" hangingPunct="1">
              <a:buFont typeface="Wingdings 3" pitchFamily="18" charset="2"/>
              <a:buNone/>
              <a:defRPr/>
            </a:pPr>
            <a:endParaRPr lang="ru-RU" sz="2800" dirty="0" smtClean="0"/>
          </a:p>
          <a:p>
            <a:pPr marL="0" indent="0" eaLnBrk="1" hangingPunct="1">
              <a:buFont typeface="Wingdings 3" pitchFamily="18" charset="2"/>
              <a:buNone/>
              <a:defRPr/>
            </a:pPr>
            <a:r>
              <a:rPr lang="ru-RU" sz="2800" dirty="0" smtClean="0"/>
              <a:t>Из </a:t>
            </a:r>
            <a:r>
              <a:rPr lang="ru-RU" sz="2800" dirty="0"/>
              <a:t>приведенных ниже образцов введения выберите тот, который соответствует замыслу вашего сочинения. При необходимости сформулируйте введение самостоятельно</a:t>
            </a:r>
            <a:r>
              <a:rPr lang="ru-RU" sz="2800" dirty="0" smtClean="0"/>
              <a:t>……………………………………</a:t>
            </a:r>
          </a:p>
          <a:p>
            <a:pPr marL="0" indent="0" eaLnBrk="1" hangingPunct="1">
              <a:buFont typeface="Wingdings 3" pitchFamily="18" charset="2"/>
              <a:buNone/>
              <a:defRPr/>
            </a:pPr>
            <a:endParaRPr lang="ru-RU" sz="2800" dirty="0" smtClean="0"/>
          </a:p>
          <a:p>
            <a:pPr marL="0" indent="0" eaLnBrk="1" hangingPunct="1">
              <a:buFont typeface="Wingdings 3" pitchFamily="18" charset="2"/>
              <a:buNone/>
              <a:defRPr/>
            </a:pPr>
            <a:r>
              <a:rPr lang="ru-RU" sz="2800" dirty="0" smtClean="0"/>
              <a:t>Из </a:t>
            </a:r>
            <a:r>
              <a:rPr lang="ru-RU" sz="2800" dirty="0"/>
              <a:t>приведенных ниже образцов заключения выберите тот, который соответствует содержанию и логике вашего сочинения. При необходимости сформулируйте заключение самостоятельно</a:t>
            </a:r>
            <a:r>
              <a:rPr lang="ru-RU" sz="2800" dirty="0" smtClean="0"/>
              <a:t>..............</a:t>
            </a:r>
            <a:endParaRPr lang="ru-RU" sz="2800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07950" y="188913"/>
            <a:ext cx="8928100" cy="7921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50"/>
                </a:solidFill>
                <a:latin typeface="+mn-lt"/>
              </a:rPr>
              <a:t/>
            </a:r>
            <a:br>
              <a:rPr lang="ru-RU" dirty="0" smtClean="0">
                <a:solidFill>
                  <a:srgbClr val="00B050"/>
                </a:solidFill>
                <a:latin typeface="+mn-lt"/>
              </a:rPr>
            </a:br>
            <a:r>
              <a:rPr lang="ru-RU" sz="36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3100" b="1" dirty="0">
                <a:solidFill>
                  <a:srgbClr val="FF0000"/>
                </a:solidFill>
              </a:rPr>
              <a:t>Классификация речевых задач Т.А. </a:t>
            </a:r>
            <a:r>
              <a:rPr lang="ru-RU" sz="3100" b="1" dirty="0" err="1">
                <a:solidFill>
                  <a:srgbClr val="FF0000"/>
                </a:solidFill>
              </a:rPr>
              <a:t>Ладыженской</a:t>
            </a:r>
            <a:r>
              <a:rPr lang="ru-RU" sz="3100" b="1" dirty="0">
                <a:solidFill>
                  <a:srgbClr val="FF0000"/>
                </a:solidFill>
              </a:rPr>
              <a:t> </a:t>
            </a:r>
            <a:br>
              <a:rPr lang="ru-RU" sz="3100" b="1" dirty="0">
                <a:solidFill>
                  <a:srgbClr val="FF0000"/>
                </a:solidFill>
              </a:rPr>
            </a:br>
            <a:endParaRPr lang="ru-RU" sz="3100" b="1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6019" name="Содержимое 2"/>
          <p:cNvSpPr>
            <a:spLocks noGrp="1"/>
          </p:cNvSpPr>
          <p:nvPr>
            <p:ph idx="1"/>
          </p:nvPr>
        </p:nvSpPr>
        <p:spPr>
          <a:xfrm>
            <a:off x="107950" y="1052513"/>
            <a:ext cx="8856663" cy="5184775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1. Задания </a:t>
            </a:r>
            <a:r>
              <a:rPr lang="ru-RU" sz="2800" b="1" u="sng" smtClean="0"/>
              <a:t>аналитического характера</a:t>
            </a:r>
            <a:r>
              <a:rPr lang="ru-RU" sz="2800" smtClean="0"/>
              <a:t> по готовому тексту</a:t>
            </a:r>
          </a:p>
          <a:p>
            <a:pPr algn="just" eaLnBrk="1" hangingPunct="1"/>
            <a:r>
              <a:rPr lang="ru-RU" sz="2800" smtClean="0"/>
              <a:t>2. Задания </a:t>
            </a:r>
            <a:r>
              <a:rPr lang="ru-RU" sz="2800" b="1" u="sng" smtClean="0"/>
              <a:t>аналитико-синтетического характера</a:t>
            </a:r>
            <a:r>
              <a:rPr lang="ru-RU" sz="2800" smtClean="0"/>
              <a:t> по готовому тексту</a:t>
            </a:r>
          </a:p>
          <a:p>
            <a:pPr algn="just" eaLnBrk="1" hangingPunct="1"/>
            <a:r>
              <a:rPr lang="ru-RU" sz="2800" smtClean="0"/>
              <a:t>3. Задание </a:t>
            </a:r>
            <a:r>
              <a:rPr lang="ru-RU" sz="2800" b="1" u="sng" smtClean="0"/>
              <a:t>на переработку готового текста</a:t>
            </a:r>
            <a:r>
              <a:rPr lang="ru-RU" sz="2800" smtClean="0"/>
              <a:t> в плане его совершенствования</a:t>
            </a:r>
          </a:p>
          <a:p>
            <a:pPr algn="just" eaLnBrk="1" hangingPunct="1"/>
            <a:r>
              <a:rPr lang="ru-RU" sz="2800" smtClean="0"/>
              <a:t>4. Задания </a:t>
            </a:r>
            <a:r>
              <a:rPr lang="ru-RU" sz="2800" b="1" u="sng" smtClean="0"/>
              <a:t>сопоставительного </a:t>
            </a:r>
            <a:r>
              <a:rPr lang="ru-RU" sz="2800" smtClean="0"/>
              <a:t>характера </a:t>
            </a:r>
          </a:p>
          <a:p>
            <a:pPr algn="just" eaLnBrk="1" hangingPunct="1"/>
            <a:r>
              <a:rPr lang="ru-RU" sz="2800" smtClean="0"/>
              <a:t>5. Задания, требующие </a:t>
            </a:r>
            <a:r>
              <a:rPr lang="ru-RU" sz="2800" b="1" u="sng" smtClean="0"/>
              <a:t>создания нового текста</a:t>
            </a:r>
            <a:r>
              <a:rPr lang="ru-RU" sz="2800" smtClean="0"/>
              <a:t> на основе данного (готового)</a:t>
            </a:r>
          </a:p>
          <a:p>
            <a:pPr algn="just" eaLnBrk="1" hangingPunct="1"/>
            <a:r>
              <a:rPr lang="ru-RU" sz="2800" smtClean="0"/>
              <a:t>6. Задания, требующие </a:t>
            </a:r>
            <a:r>
              <a:rPr lang="ru-RU" sz="2800" b="1" u="sng" smtClean="0"/>
              <a:t>создания своего текста</a:t>
            </a:r>
            <a:endParaRPr lang="ru-RU" sz="2800" smtClean="0"/>
          </a:p>
          <a:p>
            <a:pPr algn="just" eaLnBrk="1" hangingPunct="1"/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0963" name="Объект 2"/>
          <p:cNvSpPr>
            <a:spLocks noGrp="1"/>
          </p:cNvSpPr>
          <p:nvPr>
            <p:ph sz="quarter" idx="1"/>
          </p:nvPr>
        </p:nvSpPr>
        <p:spPr>
          <a:xfrm>
            <a:off x="395288" y="188913"/>
            <a:ext cx="8353425" cy="6192837"/>
          </a:xfrm>
        </p:spPr>
        <p:txBody>
          <a:bodyPr/>
          <a:lstStyle/>
          <a:p>
            <a:pPr marL="0" indent="0" algn="just" eaLnBrk="1" hangingPunct="1">
              <a:buFont typeface="Wingdings 3" pitchFamily="18" charset="2"/>
              <a:buNone/>
              <a:defRPr/>
            </a:pPr>
            <a:r>
              <a:rPr lang="ru-RU" sz="3200" dirty="0" smtClean="0"/>
              <a:t>Из приведенного списка выберите те литературоведческие понятия, которые необходимо использовать при создании данного сочинения. Прокомментируйте, с какой целью и в какой части сочинения вы будете использовать эти понятия. При необходимости дополните список необходимых понятий.</a:t>
            </a:r>
          </a:p>
          <a:p>
            <a:pPr algn="just" eaLnBrk="1" hangingPunct="1">
              <a:defRPr/>
            </a:pPr>
            <a:endParaRPr lang="ru-RU" sz="32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4213" y="4365625"/>
          <a:ext cx="7704137" cy="1727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51667"/>
                <a:gridCol w="3852470"/>
              </a:tblGrid>
              <a:tr h="172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Литературоведческие понятия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С какой целью используются в данном сочинении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7" marR="68567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b="1" dirty="0" smtClean="0"/>
              <a:t>Пишем сочинение </a:t>
            </a:r>
            <a:endParaRPr lang="ru-RU" dirty="0" smtClean="0"/>
          </a:p>
          <a:p>
            <a:pPr marL="0" indent="0">
              <a:buFont typeface="Wingdings 3" pitchFamily="18" charset="2"/>
              <a:buNone/>
              <a:defRPr/>
            </a:pPr>
            <a:r>
              <a:rPr lang="ru-RU" dirty="0" smtClean="0"/>
              <a:t>Используя данный алгоритм, напишите сочинение на предложенную учителем тему.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ru-RU" dirty="0" smtClean="0"/>
              <a:t> </a:t>
            </a:r>
          </a:p>
          <a:p>
            <a:pPr>
              <a:defRPr/>
            </a:pPr>
            <a:r>
              <a:rPr lang="ru-RU" b="1" dirty="0" smtClean="0"/>
              <a:t>Рецензируем и редактируем сочинение</a:t>
            </a:r>
            <a:endParaRPr lang="ru-RU" dirty="0" smtClean="0"/>
          </a:p>
          <a:p>
            <a:pPr marL="0" indent="0">
              <a:buFont typeface="Wingdings 3" pitchFamily="18" charset="2"/>
              <a:buNone/>
              <a:defRPr/>
            </a:pPr>
            <a:r>
              <a:rPr lang="ru-RU" dirty="0" smtClean="0"/>
              <a:t>Оцените приведенное ниже сочинение ученика в соответствии с данными критериями. Обоснуйте вашу оценку. При необходимости делайте пометы на полях сочинения.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081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smtClean="0">
                <a:solidFill>
                  <a:srgbClr val="C00000"/>
                </a:solidFill>
              </a:rPr>
              <a:t/>
            </a:r>
            <a:br>
              <a:rPr lang="ru-RU" sz="2400" b="1" i="1" smtClean="0">
                <a:solidFill>
                  <a:srgbClr val="C00000"/>
                </a:solidFill>
              </a:rPr>
            </a:br>
            <a:r>
              <a:rPr lang="ru-RU" sz="2400" b="1" i="1" smtClean="0">
                <a:solidFill>
                  <a:srgbClr val="C00000"/>
                </a:solidFill>
              </a:rPr>
              <a:t/>
            </a:r>
            <a:br>
              <a:rPr lang="ru-RU" sz="2400" b="1" i="1" smtClean="0">
                <a:solidFill>
                  <a:srgbClr val="C00000"/>
                </a:solidFill>
              </a:rPr>
            </a:br>
            <a:r>
              <a:rPr lang="ru-RU" sz="2400" b="1" i="1" smtClean="0">
                <a:solidFill>
                  <a:srgbClr val="C00000"/>
                </a:solidFill>
              </a:rPr>
              <a:t>Согласны ли Вы с утверждением героя И.С. Тургенева: </a:t>
            </a:r>
            <a:r>
              <a:rPr lang="ru-RU" sz="2400" smtClean="0">
                <a:solidFill>
                  <a:srgbClr val="C00000"/>
                </a:solidFill>
              </a:rPr>
              <a:t/>
            </a:r>
            <a:br>
              <a:rPr lang="ru-RU" sz="2400" smtClean="0">
                <a:solidFill>
                  <a:srgbClr val="C00000"/>
                </a:solidFill>
              </a:rPr>
            </a:br>
            <a:r>
              <a:rPr lang="ru-RU" sz="2400" b="1" i="1" smtClean="0">
                <a:solidFill>
                  <a:srgbClr val="C00000"/>
                </a:solidFill>
              </a:rPr>
              <a:t>«Всякий человек сам себя воспитать должен»?</a:t>
            </a:r>
            <a:r>
              <a:rPr lang="ru-RU" sz="2400" smtClean="0">
                <a:solidFill>
                  <a:srgbClr val="C00000"/>
                </a:solidFill>
              </a:rPr>
              <a:t/>
            </a:r>
            <a:br>
              <a:rPr lang="ru-RU" sz="2400" smtClean="0">
                <a:solidFill>
                  <a:srgbClr val="C00000"/>
                </a:solidFill>
              </a:rPr>
            </a:br>
            <a:endParaRPr lang="ru-RU" sz="2400" smtClean="0">
              <a:solidFill>
                <a:srgbClr val="C00000"/>
              </a:solidFill>
            </a:endParaRPr>
          </a:p>
        </p:txBody>
      </p:sp>
      <p:sp>
        <p:nvSpPr>
          <p:cNvPr id="59395" name="Объект 2"/>
          <p:cNvSpPr>
            <a:spLocks noGrp="1"/>
          </p:cNvSpPr>
          <p:nvPr>
            <p:ph sz="quarter" idx="1"/>
          </p:nvPr>
        </p:nvSpPr>
        <p:spPr>
          <a:xfrm>
            <a:off x="107950" y="836613"/>
            <a:ext cx="8928100" cy="5319712"/>
          </a:xfrm>
        </p:spPr>
        <p:txBody>
          <a:bodyPr>
            <a:normAutofit lnSpcReduction="10000"/>
          </a:bodyPr>
          <a:lstStyle/>
          <a:p>
            <a:pPr marL="0" indent="0">
              <a:buFont typeface="Wingdings 3" pitchFamily="18" charset="2"/>
              <a:buNone/>
            </a:pPr>
            <a:r>
              <a:rPr lang="ru-RU" b="1" smtClean="0"/>
              <a:t> </a:t>
            </a:r>
            <a:endParaRPr lang="ru-RU" smtClean="0"/>
          </a:p>
          <a:p>
            <a:pPr marL="0" indent="0" algn="just">
              <a:buFont typeface="Wingdings 3" pitchFamily="18" charset="2"/>
              <a:buNone/>
            </a:pPr>
            <a:r>
              <a:rPr lang="ru-RU" smtClean="0"/>
              <a:t>1.</a:t>
            </a:r>
            <a:r>
              <a:rPr lang="ru-RU" b="1" smtClean="0"/>
              <a:t> </a:t>
            </a:r>
            <a:r>
              <a:rPr lang="ru-RU" sz="2000" b="1" smtClean="0"/>
              <a:t>Выделите в теме сочинения ключевые слова.</a:t>
            </a:r>
            <a:r>
              <a:rPr lang="ru-RU" sz="2000" smtClean="0"/>
              <a:t>_________________________</a:t>
            </a:r>
          </a:p>
          <a:p>
            <a:pPr marL="0" indent="0">
              <a:buFont typeface="Wingdings 3" pitchFamily="18" charset="2"/>
              <a:buNone/>
            </a:pPr>
            <a:r>
              <a:rPr lang="ru-RU" sz="2000" smtClean="0"/>
              <a:t>2.  </a:t>
            </a:r>
            <a:r>
              <a:rPr lang="ru-RU" sz="2000" b="1" smtClean="0"/>
              <a:t>Ниже приводятся значения слова «воспитать» в толковых словарях. </a:t>
            </a:r>
            <a:endParaRPr lang="ru-RU" sz="2000" smtClean="0"/>
          </a:p>
          <a:p>
            <a:pPr marL="0" indent="0">
              <a:buFont typeface="Wingdings 3" pitchFamily="18" charset="2"/>
              <a:buNone/>
            </a:pPr>
            <a:r>
              <a:rPr lang="ru-RU" sz="2000" smtClean="0"/>
              <a:t>Большой толковый словарь русского языка. Гл. ред. С. А. Кузнецов.</a:t>
            </a:r>
          </a:p>
          <a:p>
            <a:pPr marL="0" indent="0">
              <a:buFont typeface="Wingdings 3" pitchFamily="18" charset="2"/>
              <a:buNone/>
            </a:pPr>
            <a:r>
              <a:rPr lang="ru-RU" sz="2000" smtClean="0"/>
              <a:t>1. Вырастить (ребёнка), воздействуя на его духовное и физическое развитие; дать образование, привить навыки поведения в обществе, сформировать характер или его отдельные черты. </a:t>
            </a:r>
          </a:p>
          <a:p>
            <a:pPr marL="0" indent="0">
              <a:buFont typeface="Wingdings 3" pitchFamily="18" charset="2"/>
              <a:buNone/>
            </a:pPr>
            <a:r>
              <a:rPr lang="ru-RU" sz="2000" smtClean="0"/>
              <a:t>2. Привить, внушить кому-либо какие-либо чувства, развить навыки. </a:t>
            </a:r>
          </a:p>
          <a:p>
            <a:pPr marL="0" indent="0">
              <a:buFont typeface="Wingdings 3" pitchFamily="18" charset="2"/>
              <a:buNone/>
            </a:pPr>
            <a:r>
              <a:rPr lang="ru-RU" sz="2000" smtClean="0"/>
              <a:t>…………………….  ……………………. </a:t>
            </a:r>
            <a:r>
              <a:rPr lang="ru-RU" smtClean="0"/>
              <a:t>…………………….</a:t>
            </a:r>
          </a:p>
          <a:p>
            <a:pPr marL="0" indent="0">
              <a:buFont typeface="Wingdings 3" pitchFamily="18" charset="2"/>
              <a:buNone/>
            </a:pPr>
            <a:r>
              <a:rPr lang="ru-RU" sz="2000" b="1" smtClean="0"/>
              <a:t>Опираясь на данные определения, напишите в каком значении (в каких значениях)  вы употребите слово «воспитать» в своём сочинении.</a:t>
            </a:r>
            <a:endParaRPr lang="ru-RU" sz="2000" smtClean="0"/>
          </a:p>
          <a:p>
            <a:pPr marL="0" indent="0">
              <a:buFont typeface="Wingdings 3" pitchFamily="18" charset="2"/>
              <a:buNone/>
            </a:pPr>
            <a:r>
              <a:rPr lang="ru-RU" smtClean="0"/>
              <a:t>____________________________________________________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0419" name="Объект 2"/>
          <p:cNvSpPr>
            <a:spLocks noGrp="1"/>
          </p:cNvSpPr>
          <p:nvPr>
            <p:ph sz="quarter" idx="1"/>
          </p:nvPr>
        </p:nvSpPr>
        <p:spPr>
          <a:xfrm>
            <a:off x="179388" y="115888"/>
            <a:ext cx="8785225" cy="63373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r>
              <a:rPr lang="ru-RU" sz="2000" smtClean="0"/>
              <a:t>3. </a:t>
            </a:r>
            <a:r>
              <a:rPr lang="ru-RU" sz="2000" b="1" smtClean="0"/>
              <a:t>Используя материал предыдущего задания, сформулируйте (тезис) тезисы, который (которые) вы будете доказывать в своём сочинении.</a:t>
            </a:r>
            <a:endParaRPr lang="ru-RU" sz="2000" smtClean="0"/>
          </a:p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r>
              <a:rPr lang="ru-RU" sz="2000" smtClean="0"/>
              <a:t>1. Человек сам себя должен воспитать, потому что __________________</a:t>
            </a:r>
          </a:p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r>
              <a:rPr lang="ru-RU" sz="2000" smtClean="0"/>
              <a:t>2. Человек сам себя должен воспитать, потому что __________________</a:t>
            </a:r>
          </a:p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r>
              <a:rPr lang="ru-RU" sz="2000" smtClean="0"/>
              <a:t>3. Человек сам себя должен воспитать, потому что __________________</a:t>
            </a:r>
          </a:p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r>
              <a:rPr lang="ru-RU" sz="2000" smtClean="0"/>
              <a:t>……………………………………………………………………………….</a:t>
            </a:r>
          </a:p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r>
              <a:rPr lang="ru-RU" sz="2000" b="1" smtClean="0"/>
              <a:t>4. Распространите ваш тезис (тезисы), раскройте его подробнее.</a:t>
            </a:r>
            <a:endParaRPr lang="ru-RU" sz="2000" smtClean="0"/>
          </a:p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r>
              <a:rPr lang="ru-RU" sz="2000" smtClean="0"/>
              <a:t>Можно использовать следующие модели распространения тезиса:</a:t>
            </a:r>
          </a:p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r>
              <a:rPr lang="ru-RU" sz="2000" smtClean="0"/>
              <a:t>«целое – части» (выделите в вашем утверждении важные детали, части  и раскройте их подробнее)</a:t>
            </a:r>
          </a:p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endParaRPr lang="ru-RU" sz="2000" smtClean="0"/>
          </a:p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r>
              <a:rPr lang="ru-RU" sz="2000" smtClean="0"/>
              <a:t> «причина – следствие» (приведите рассуждения о причинах, обусловивших вашу идейную позицию // и (или) о том, какие последствия может иметь сказанное вами)</a:t>
            </a:r>
          </a:p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endParaRPr lang="ru-RU" sz="2000" smtClean="0"/>
          </a:p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r>
              <a:rPr lang="ru-RU" sz="2000" smtClean="0"/>
              <a:t>«условие» (раскройте, при каких условиях ваше утверждение верно)</a:t>
            </a:r>
          </a:p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endParaRPr lang="ru-RU" sz="2000" smtClean="0"/>
          </a:p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r>
              <a:rPr lang="ru-RU" sz="2000" smtClean="0"/>
              <a:t>«сравнение, аналогия» (приведите пример иной, по сравнению  с рассматриваемой вами, ситуации, когда ваш тезис будет верен)</a:t>
            </a:r>
          </a:p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endParaRPr lang="ru-RU" sz="2000" smtClean="0"/>
          </a:p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r>
              <a:rPr lang="ru-RU" sz="2000" smtClean="0"/>
              <a:t>«противоположность» (приведите размышления о том, как могут рассуждать ваши оппоненты, к чему могут привести подобные рассуждения)</a:t>
            </a:r>
          </a:p>
          <a:p>
            <a:pPr marL="0" indent="0">
              <a:buFont typeface="Wingdings 3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0419" name="Объект 2"/>
          <p:cNvSpPr>
            <a:spLocks noGrp="1"/>
          </p:cNvSpPr>
          <p:nvPr>
            <p:ph sz="quarter" idx="1"/>
          </p:nvPr>
        </p:nvSpPr>
        <p:spPr>
          <a:xfrm>
            <a:off x="179388" y="115888"/>
            <a:ext cx="8785225" cy="63373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r>
              <a:rPr lang="ru-RU" sz="2000" smtClean="0"/>
              <a:t>3. </a:t>
            </a:r>
            <a:r>
              <a:rPr lang="ru-RU" sz="2000" b="1" smtClean="0"/>
              <a:t>Используя материал предыдущего задания, сформулируйте (тезис) тезисы, который (которые) вы будете доказывать в своём сочинении.</a:t>
            </a:r>
            <a:endParaRPr lang="ru-RU" sz="2000" smtClean="0"/>
          </a:p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r>
              <a:rPr lang="ru-RU" sz="2000" smtClean="0"/>
              <a:t>1. Человек сам себя должен воспитать, потому что __________________</a:t>
            </a:r>
          </a:p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r>
              <a:rPr lang="ru-RU" sz="2000" smtClean="0"/>
              <a:t>2. Человек сам себя должен воспитать, потому что __________________</a:t>
            </a:r>
          </a:p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r>
              <a:rPr lang="ru-RU" sz="2000" smtClean="0"/>
              <a:t>3. Человек сам себя должен воспитать, потому что __________________</a:t>
            </a:r>
          </a:p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r>
              <a:rPr lang="ru-RU" sz="2000" smtClean="0"/>
              <a:t>……………………………………………………………………………….</a:t>
            </a:r>
          </a:p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r>
              <a:rPr lang="ru-RU" sz="2000" b="1" smtClean="0"/>
              <a:t>4. Распространите ваш тезис (тезисы), раскройте его подробнее.</a:t>
            </a:r>
            <a:endParaRPr lang="ru-RU" sz="2000" smtClean="0"/>
          </a:p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r>
              <a:rPr lang="ru-RU" sz="2000" smtClean="0"/>
              <a:t>Можно использовать следующие модели распространения тезиса:</a:t>
            </a:r>
          </a:p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r>
              <a:rPr lang="ru-RU" sz="2000" smtClean="0"/>
              <a:t>«целое – части» (выделите в вашем утверждении важные детали, части  и раскройте их подробнее)</a:t>
            </a:r>
          </a:p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endParaRPr lang="ru-RU" sz="2000" smtClean="0"/>
          </a:p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r>
              <a:rPr lang="ru-RU" sz="2000" smtClean="0"/>
              <a:t> «причина – следствие» (приведите рассуждения о причинах, обусловивших вашу идейную позицию // и (или) о том, какие последствия может иметь сказанное вами)</a:t>
            </a:r>
          </a:p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endParaRPr lang="ru-RU" sz="2000" smtClean="0"/>
          </a:p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r>
              <a:rPr lang="ru-RU" sz="2000" smtClean="0"/>
              <a:t>«условие» (раскройте, при каких условиях ваше утверждение верно)</a:t>
            </a:r>
          </a:p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endParaRPr lang="ru-RU" sz="2000" smtClean="0"/>
          </a:p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r>
              <a:rPr lang="ru-RU" sz="2000" smtClean="0"/>
              <a:t>«сравнение, аналогия» (приведите пример иной, по сравнению  с рассматриваемой вами, ситуации, когда ваш тезис будет верен)</a:t>
            </a:r>
          </a:p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endParaRPr lang="ru-RU" sz="2000" smtClean="0"/>
          </a:p>
          <a:p>
            <a:pPr marL="0" indent="0">
              <a:spcBef>
                <a:spcPct val="0"/>
              </a:spcBef>
              <a:buFont typeface="Wingdings 3" pitchFamily="18" charset="2"/>
              <a:buNone/>
            </a:pPr>
            <a:r>
              <a:rPr lang="ru-RU" sz="2000" smtClean="0"/>
              <a:t>«противоположность» (приведите размышления о том, как могут рассуждать ваши оппоненты, к чему могут привести подобные рассуждения)</a:t>
            </a:r>
          </a:p>
          <a:p>
            <a:pPr marL="0" indent="0">
              <a:buFont typeface="Wingdings 3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Заголовок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000" b="1" smtClean="0">
                <a:solidFill>
                  <a:schemeClr val="tx1"/>
                </a:solidFill>
              </a:rPr>
              <a:t>5. Подберите материал из романа И.А Гончарова «Обломов», с помощью которого вы докажите тезис (тезисы) (см. задание 3).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</p:nvPr>
        </p:nvGraphicFramePr>
        <p:xfrm>
          <a:off x="971550" y="1700213"/>
          <a:ext cx="7200900" cy="432117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99661"/>
                <a:gridCol w="1800413"/>
                <a:gridCol w="1800413"/>
                <a:gridCol w="1800413"/>
              </a:tblGrid>
              <a:tr h="9911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</a:rPr>
                        <a:t>Штольц</a:t>
                      </a:r>
                      <a:r>
                        <a:rPr lang="ru-RU" sz="1800" b="1" dirty="0">
                          <a:effectLst/>
                        </a:rPr>
                        <a:t> – человек, который воспитал себя сам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Обломов – человек, воспитанный на идеалах, которые он считает незыблемыми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80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Пример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Комментарий (анализ, интерпретация, связь с тезисом)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Пример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Комментарий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(анализ, интерпретация, связь с тезисом)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9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smtClean="0">
                <a:solidFill>
                  <a:schemeClr val="tx1"/>
                </a:solidFill>
              </a:rPr>
              <a:t>6. </a:t>
            </a:r>
            <a:r>
              <a:rPr lang="ru-RU" sz="2000" b="1" smtClean="0">
                <a:solidFill>
                  <a:schemeClr val="tx1"/>
                </a:solidFill>
              </a:rPr>
              <a:t>Напишите черновик сочинения, используя приведённый ниже алгоритм.</a:t>
            </a:r>
            <a:r>
              <a:rPr lang="ru-RU" sz="2000" smtClean="0">
                <a:solidFill>
                  <a:schemeClr val="tx1"/>
                </a:solidFill>
              </a:rPr>
              <a:t> </a:t>
            </a:r>
            <a:br>
              <a:rPr lang="ru-RU" sz="2000" smtClean="0">
                <a:solidFill>
                  <a:schemeClr val="tx1"/>
                </a:solidFill>
              </a:rPr>
            </a:br>
            <a:endParaRPr lang="ru-RU" sz="2000" smtClean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1075"/>
            <a:ext cx="8229600" cy="5472113"/>
          </a:xfrm>
        </p:spPr>
        <p:txBody>
          <a:bodyPr/>
          <a:lstStyle/>
          <a:p>
            <a:pPr marL="0" indent="0">
              <a:buFont typeface="Wingdings 3" pitchFamily="18" charset="2"/>
              <a:buNone/>
              <a:defRPr/>
            </a:pPr>
            <a:r>
              <a:rPr lang="ru-RU" sz="2000" dirty="0"/>
              <a:t>1. Вступление (пояснение ключевых понятий темы).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2000" dirty="0"/>
              <a:t>2. Основная часть.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2000" dirty="0"/>
              <a:t>- тезис </a:t>
            </a:r>
            <a:r>
              <a:rPr lang="ru-RU" sz="2000" dirty="0" smtClean="0"/>
              <a:t>_________________________________________________________</a:t>
            </a:r>
            <a:endParaRPr lang="ru-RU" sz="2000" dirty="0"/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2000" dirty="0"/>
              <a:t>- развитие тезиса________________________________________________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2000" dirty="0"/>
              <a:t>- доказательство (с опорой на литературное произведение</a:t>
            </a:r>
            <a:r>
              <a:rPr lang="ru-RU" sz="2000" dirty="0" smtClean="0"/>
              <a:t>)____________</a:t>
            </a:r>
            <a:endParaRPr lang="ru-RU" sz="2000" dirty="0"/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2000" dirty="0"/>
              <a:t>- тезис </a:t>
            </a:r>
            <a:r>
              <a:rPr lang="ru-RU" sz="2000" dirty="0" smtClean="0"/>
              <a:t>_________________________________________________________</a:t>
            </a:r>
            <a:endParaRPr lang="ru-RU" sz="2000" dirty="0"/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2000" dirty="0"/>
              <a:t>- развитие тезиса________________________________________________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2000" dirty="0"/>
              <a:t>- доказательство (с опорой на литературное произведение</a:t>
            </a:r>
            <a:r>
              <a:rPr lang="ru-RU" sz="2000" dirty="0" smtClean="0"/>
              <a:t>)____________</a:t>
            </a:r>
            <a:endParaRPr lang="ru-RU" sz="2000" dirty="0"/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2000" dirty="0"/>
              <a:t>- тезис </a:t>
            </a:r>
            <a:r>
              <a:rPr lang="ru-RU" sz="2000" dirty="0" smtClean="0"/>
              <a:t>_________________________________________________________</a:t>
            </a:r>
            <a:endParaRPr lang="ru-RU" sz="2000" dirty="0"/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2000" dirty="0"/>
              <a:t>- развитие тезиса________________________________________________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2000" dirty="0"/>
              <a:t>- доказательство (с опорой на литературное произведение</a:t>
            </a:r>
            <a:r>
              <a:rPr lang="ru-RU" sz="2000" dirty="0" smtClean="0"/>
              <a:t>)____________</a:t>
            </a:r>
            <a:endParaRPr lang="ru-RU" sz="2000" dirty="0"/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2000" dirty="0"/>
              <a:t>………………………………………………………………………………………</a:t>
            </a:r>
          </a:p>
          <a:p>
            <a:pPr marL="0" indent="0" algn="just">
              <a:buFont typeface="Wingdings 3" pitchFamily="18" charset="2"/>
              <a:buNone/>
              <a:defRPr/>
            </a:pPr>
            <a:r>
              <a:rPr lang="ru-RU" sz="2000" dirty="0"/>
              <a:t>3. Заключение (ответ на вопрос, заданный в теме </a:t>
            </a:r>
            <a:r>
              <a:rPr lang="ru-RU" sz="2000" dirty="0" smtClean="0"/>
              <a:t>сочинения)._________</a:t>
            </a:r>
            <a:endParaRPr lang="ru-RU" sz="2000" dirty="0"/>
          </a:p>
          <a:p>
            <a:pPr>
              <a:defRPr/>
            </a:pPr>
            <a:r>
              <a:rPr lang="ru-RU" dirty="0"/>
              <a:t> 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smtClean="0">
                <a:solidFill>
                  <a:schemeClr val="tx1"/>
                </a:solidFill>
              </a:rPr>
              <a:t>6. </a:t>
            </a:r>
            <a:r>
              <a:rPr lang="ru-RU" sz="2000" b="1" smtClean="0">
                <a:solidFill>
                  <a:schemeClr val="tx1"/>
                </a:solidFill>
              </a:rPr>
              <a:t>Напишите черновик сочинения, используя приведённый ниже алгоритм.</a:t>
            </a:r>
            <a:r>
              <a:rPr lang="ru-RU" sz="2000" smtClean="0">
                <a:solidFill>
                  <a:schemeClr val="tx1"/>
                </a:solidFill>
              </a:rPr>
              <a:t> </a:t>
            </a:r>
            <a:br>
              <a:rPr lang="ru-RU" sz="2000" smtClean="0">
                <a:solidFill>
                  <a:schemeClr val="tx1"/>
                </a:solidFill>
              </a:rPr>
            </a:br>
            <a:endParaRPr lang="ru-RU" sz="2000" smtClean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1075"/>
            <a:ext cx="8229600" cy="5472113"/>
          </a:xfrm>
        </p:spPr>
        <p:txBody>
          <a:bodyPr/>
          <a:lstStyle/>
          <a:p>
            <a:pPr marL="0" indent="0">
              <a:buFont typeface="Wingdings 3" pitchFamily="18" charset="2"/>
              <a:buNone/>
              <a:defRPr/>
            </a:pPr>
            <a:r>
              <a:rPr lang="ru-RU" sz="2000" dirty="0"/>
              <a:t>1. Вступление (пояснение ключевых понятий темы).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2000" dirty="0"/>
              <a:t>2. Основная часть.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2000" dirty="0"/>
              <a:t>- тезис </a:t>
            </a:r>
            <a:r>
              <a:rPr lang="ru-RU" sz="2000" dirty="0" smtClean="0"/>
              <a:t>_________________________________________________________</a:t>
            </a:r>
            <a:endParaRPr lang="ru-RU" sz="2000" dirty="0"/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2000" dirty="0"/>
              <a:t>- развитие тезиса________________________________________________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2000" dirty="0"/>
              <a:t>- доказательство (с опорой на литературное произведение</a:t>
            </a:r>
            <a:r>
              <a:rPr lang="ru-RU" sz="2000" dirty="0" smtClean="0"/>
              <a:t>)____________</a:t>
            </a:r>
            <a:endParaRPr lang="ru-RU" sz="2000" dirty="0"/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2000" dirty="0"/>
              <a:t>- тезис </a:t>
            </a:r>
            <a:r>
              <a:rPr lang="ru-RU" sz="2000" dirty="0" smtClean="0"/>
              <a:t>_________________________________________________________</a:t>
            </a:r>
            <a:endParaRPr lang="ru-RU" sz="2000" dirty="0"/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2000" dirty="0"/>
              <a:t>- развитие тезиса________________________________________________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2000" dirty="0"/>
              <a:t>- доказательство (с опорой на литературное произведение</a:t>
            </a:r>
            <a:r>
              <a:rPr lang="ru-RU" sz="2000" dirty="0" smtClean="0"/>
              <a:t>)____________</a:t>
            </a:r>
            <a:endParaRPr lang="ru-RU" sz="2000" dirty="0"/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2000" dirty="0"/>
              <a:t>- тезис </a:t>
            </a:r>
            <a:r>
              <a:rPr lang="ru-RU" sz="2000" dirty="0" smtClean="0"/>
              <a:t>_________________________________________________________</a:t>
            </a:r>
            <a:endParaRPr lang="ru-RU" sz="2000" dirty="0"/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2000" dirty="0"/>
              <a:t>- развитие тезиса________________________________________________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2000" dirty="0"/>
              <a:t>- доказательство (с опорой на литературное произведение</a:t>
            </a:r>
            <a:r>
              <a:rPr lang="ru-RU" sz="2000" dirty="0" smtClean="0"/>
              <a:t>)____________</a:t>
            </a:r>
            <a:endParaRPr lang="ru-RU" sz="2000" dirty="0"/>
          </a:p>
          <a:p>
            <a:pPr marL="0" indent="0">
              <a:buFont typeface="Wingdings 3" pitchFamily="18" charset="2"/>
              <a:buNone/>
              <a:defRPr/>
            </a:pPr>
            <a:r>
              <a:rPr lang="ru-RU" sz="2000" dirty="0"/>
              <a:t>………………………………………………………………………………………</a:t>
            </a:r>
          </a:p>
          <a:p>
            <a:pPr marL="0" indent="0" algn="just">
              <a:buFont typeface="Wingdings 3" pitchFamily="18" charset="2"/>
              <a:buNone/>
              <a:defRPr/>
            </a:pPr>
            <a:r>
              <a:rPr lang="ru-RU" sz="2000" dirty="0"/>
              <a:t>3. Заключение (ответ на вопрос, заданный в теме </a:t>
            </a:r>
            <a:r>
              <a:rPr lang="ru-RU" sz="2000" dirty="0" smtClean="0"/>
              <a:t>сочинения)._________</a:t>
            </a:r>
            <a:endParaRPr lang="ru-RU" sz="2000" dirty="0"/>
          </a:p>
          <a:p>
            <a:pPr>
              <a:defRPr/>
            </a:pPr>
            <a:r>
              <a:rPr lang="ru-RU" dirty="0"/>
              <a:t> 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 marL="0" indent="0">
              <a:buFont typeface="Wingdings 3" pitchFamily="18" charset="2"/>
              <a:buNone/>
              <a:defRPr/>
            </a:pPr>
            <a:r>
              <a:rPr lang="ru-RU" b="1" dirty="0"/>
              <a:t>7. Напишите окончательный вариант сочинения. </a:t>
            </a:r>
            <a:endParaRPr lang="ru-RU" dirty="0"/>
          </a:p>
          <a:p>
            <a:pPr marL="0" indent="0">
              <a:buFont typeface="Wingdings 3" pitchFamily="18" charset="2"/>
              <a:buNone/>
              <a:defRPr/>
            </a:pPr>
            <a:r>
              <a:rPr lang="ru-RU" dirty="0"/>
              <a:t> 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ru-RU" b="1" dirty="0"/>
              <a:t>8. Отредактируйте написанный текст. Проверьте, встречаются ли в нем (не один раз) ключевые слова темы. Сформулируйте логические переходы между частями. Устраните грамматические, речевые, орфографические и пунктуационные ошибки.</a:t>
            </a: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31686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smtClean="0">
                <a:solidFill>
                  <a:srgbClr val="002060"/>
                </a:solidFill>
              </a:rPr>
              <a:t>В 1837 году А. Ободовский </a:t>
            </a:r>
            <a:br>
              <a:rPr lang="ru-RU" b="1" smtClean="0">
                <a:solidFill>
                  <a:srgbClr val="002060"/>
                </a:solidFill>
              </a:rPr>
            </a:br>
            <a:r>
              <a:rPr lang="ru-RU" b="1" smtClean="0">
                <a:solidFill>
                  <a:srgbClr val="002060"/>
                </a:solidFill>
              </a:rPr>
              <a:t>в «Руководстве к дидактике, или науке преподавания, составленном по Нимейеру» писал: </a:t>
            </a:r>
            <a:r>
              <a:rPr lang="ru-RU" b="1" smtClean="0"/>
              <a:t/>
            </a:r>
            <a:br>
              <a:rPr lang="ru-RU" b="1" smtClean="0"/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64515" name="Объект 2"/>
          <p:cNvSpPr>
            <a:spLocks noGrp="1"/>
          </p:cNvSpPr>
          <p:nvPr>
            <p:ph sz="quarter" idx="1"/>
          </p:nvPr>
        </p:nvSpPr>
        <p:spPr>
          <a:xfrm>
            <a:off x="457200" y="3141663"/>
            <a:ext cx="8229600" cy="3014662"/>
          </a:xfrm>
        </p:spPr>
        <p:txBody>
          <a:bodyPr/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ru-RU" sz="3200" b="1" smtClean="0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Сколь ни полезно </a:t>
            </a:r>
            <a:r>
              <a:rPr lang="ru-RU" sz="3200" b="1" i="1" smtClean="0">
                <a:solidFill>
                  <a:srgbClr val="002060"/>
                </a:solidFill>
                <a:latin typeface="Arial" charset="0"/>
                <a:ea typeface="Times New Roman" pitchFamily="18" charset="0"/>
                <a:cs typeface="Arial" charset="0"/>
              </a:rPr>
              <a:t>упражнять</a:t>
            </a:r>
            <a:r>
              <a:rPr lang="ru-RU" sz="3200" b="1" smtClean="0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 молодых людей в сочинении, </a:t>
            </a:r>
            <a:br>
              <a:rPr lang="ru-RU" sz="3200" b="1" smtClean="0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ru-RU" sz="3200" b="1" smtClean="0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но настоящая польза от того приобретается через критический </a:t>
            </a:r>
            <a:r>
              <a:rPr lang="ru-RU" sz="3200" b="1" i="1" smtClean="0">
                <a:solidFill>
                  <a:srgbClr val="002060"/>
                </a:solidFill>
                <a:latin typeface="Arial" charset="0"/>
                <a:ea typeface="Times New Roman" pitchFamily="18" charset="0"/>
                <a:cs typeface="Arial" charset="0"/>
              </a:rPr>
              <a:t>разбор и поправку </a:t>
            </a:r>
            <a:r>
              <a:rPr lang="ru-RU" sz="3200" b="1" smtClean="0">
                <a:solidFill>
                  <a:srgbClr val="C00000"/>
                </a:solidFill>
                <a:latin typeface="Arial" charset="0"/>
                <a:ea typeface="Times New Roman" pitchFamily="18" charset="0"/>
                <a:cs typeface="Arial" charset="0"/>
              </a:rPr>
              <a:t>их сочинений</a:t>
            </a:r>
            <a:endParaRPr lang="ru-RU" sz="3200" smtClean="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497887" cy="10080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mtClean="0">
                <a:solidFill>
                  <a:srgbClr val="002060"/>
                </a:solidFill>
              </a:rPr>
              <a:t>Задания </a:t>
            </a:r>
            <a:r>
              <a:rPr lang="ru-RU" b="1" u="sng" smtClean="0">
                <a:solidFill>
                  <a:srgbClr val="002060"/>
                </a:solidFill>
              </a:rPr>
              <a:t>аналитического характера</a:t>
            </a:r>
            <a:r>
              <a:rPr lang="ru-RU" smtClean="0">
                <a:solidFill>
                  <a:srgbClr val="002060"/>
                </a:solidFill>
              </a:rPr>
              <a:t> </a:t>
            </a:r>
            <a:br>
              <a:rPr lang="ru-RU" smtClean="0">
                <a:solidFill>
                  <a:srgbClr val="002060"/>
                </a:solidFill>
              </a:rPr>
            </a:br>
            <a:r>
              <a:rPr lang="ru-RU" smtClean="0">
                <a:solidFill>
                  <a:srgbClr val="002060"/>
                </a:solidFill>
              </a:rPr>
              <a:t>по готовому тексту</a:t>
            </a:r>
          </a:p>
        </p:txBody>
      </p:sp>
      <p:sp>
        <p:nvSpPr>
          <p:cNvPr id="39939" name="Содержимое 2"/>
          <p:cNvSpPr>
            <a:spLocks noGrp="1"/>
          </p:cNvSpPr>
          <p:nvPr>
            <p:ph idx="1"/>
          </p:nvPr>
        </p:nvSpPr>
        <p:spPr>
          <a:xfrm>
            <a:off x="755650" y="2071688"/>
            <a:ext cx="7931150" cy="40544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ru-RU" smtClean="0"/>
          </a:p>
          <a:p>
            <a:pPr marL="0" indent="0" eaLnBrk="1" hangingPunct="1">
              <a:buFont typeface="Arial" charset="0"/>
              <a:buNone/>
            </a:pPr>
            <a:r>
              <a:rPr lang="ru-RU" sz="4400" smtClean="0"/>
              <a:t>Проанализировать 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4400" smtClean="0"/>
              <a:t>тексты сочинений 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4400" smtClean="0"/>
              <a:t>в соответствии с критериями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3684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2060"/>
                </a:solidFill>
              </a:rPr>
              <a:t>Задания </a:t>
            </a:r>
            <a:r>
              <a:rPr lang="ru-RU" b="1" u="sng" dirty="0" smtClean="0">
                <a:solidFill>
                  <a:srgbClr val="002060"/>
                </a:solidFill>
              </a:rPr>
              <a:t>аналитико-синтетического характера</a:t>
            </a:r>
            <a:r>
              <a:rPr lang="ru-RU" dirty="0" smtClean="0">
                <a:solidFill>
                  <a:srgbClr val="002060"/>
                </a:solidFill>
              </a:rPr>
              <a:t> по готовому тексту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86019" name="Содержимое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r>
              <a:rPr lang="ru-RU" smtClean="0">
                <a:hlinkClick r:id="rId2" action="ppaction://hlinkfile"/>
              </a:rPr>
              <a:t>2.1. Сформулируйте вопрос, на который дан ответ</a:t>
            </a:r>
            <a:endParaRPr lang="ru-RU" smtClean="0"/>
          </a:p>
          <a:p>
            <a:pPr eaLnBrk="1" hangingPunct="1"/>
            <a:r>
              <a:rPr lang="ru-RU" smtClean="0">
                <a:hlinkClick r:id="rId3" action="ppaction://hlinkfile"/>
              </a:rPr>
              <a:t>2.2. Сформулируйте тезис, который доказывает автор</a:t>
            </a: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107950" y="188913"/>
            <a:ext cx="9036050" cy="14398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rgbClr val="002060"/>
                </a:solidFill>
              </a:rPr>
              <a:t>Задание </a:t>
            </a:r>
            <a:r>
              <a:rPr lang="ru-RU" sz="3100" b="1" u="sng" dirty="0" smtClean="0">
                <a:solidFill>
                  <a:srgbClr val="002060"/>
                </a:solidFill>
              </a:rPr>
              <a:t>на переработку готового текста</a:t>
            </a:r>
            <a:r>
              <a:rPr lang="ru-RU" sz="3100" dirty="0" smtClean="0">
                <a:solidFill>
                  <a:srgbClr val="002060"/>
                </a:solidFill>
              </a:rPr>
              <a:t> </a:t>
            </a:r>
            <a:br>
              <a:rPr lang="ru-RU" sz="3100" dirty="0" smtClean="0">
                <a:solidFill>
                  <a:srgbClr val="00206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>в плане его совершенствования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87043" name="Содержимое 2"/>
          <p:cNvSpPr>
            <a:spLocks noGrp="1"/>
          </p:cNvSpPr>
          <p:nvPr>
            <p:ph idx="1"/>
          </p:nvPr>
        </p:nvSpPr>
        <p:spPr>
          <a:xfrm>
            <a:off x="755650" y="1916113"/>
            <a:ext cx="7848600" cy="4826000"/>
          </a:xfrm>
        </p:spPr>
        <p:txBody>
          <a:bodyPr/>
          <a:lstStyle/>
          <a:p>
            <a:pPr eaLnBrk="1" hangingPunct="1"/>
            <a:r>
              <a:rPr lang="ru-RU" smtClean="0">
                <a:hlinkClick r:id="rId2" action="ppaction://hlinkfile"/>
              </a:rPr>
              <a:t>3. Исправьте композиционные ошибки сочинения</a:t>
            </a:r>
            <a:endParaRPr lang="ru-RU" smtClean="0"/>
          </a:p>
          <a:p>
            <a:pPr eaLnBrk="1" hangingPunct="1"/>
            <a:r>
              <a:rPr lang="ru-RU" smtClean="0">
                <a:hlinkClick r:id="rId3" action="ppaction://hlinkfile"/>
              </a:rPr>
              <a:t>4. Подберите аргументы к тезису</a:t>
            </a:r>
            <a:endParaRPr lang="ru-RU" smtClean="0"/>
          </a:p>
          <a:p>
            <a:pPr eaLnBrk="1" hangingPunct="1"/>
            <a:r>
              <a:rPr lang="ru-RU" smtClean="0">
                <a:hlinkClick r:id="rId4" action="ppaction://hlinkfile"/>
              </a:rPr>
              <a:t>5. Удалите «лишние» аргументы</a:t>
            </a:r>
            <a:endParaRPr lang="ru-RU" smtClean="0"/>
          </a:p>
          <a:p>
            <a:pPr eaLnBrk="1" hangingPunct="1"/>
            <a:r>
              <a:rPr lang="ru-RU" smtClean="0">
                <a:hlinkClick r:id="rId5" action="ppaction://hlinkfile"/>
              </a:rPr>
              <a:t>6. Исправьте фактические ошибки</a:t>
            </a:r>
            <a:endParaRPr lang="ru-RU" smtClean="0"/>
          </a:p>
          <a:p>
            <a:pPr eaLnBrk="1" hangingPunct="1"/>
            <a:r>
              <a:rPr lang="ru-RU" smtClean="0">
                <a:hlinkClick r:id="rId6" action="ppaction://hlinkfile"/>
              </a:rPr>
              <a:t>7. Исправьте речевые и грамматические ошибки</a:t>
            </a: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107950" y="692150"/>
            <a:ext cx="8928100" cy="5048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smtClean="0">
                <a:solidFill>
                  <a:srgbClr val="002060"/>
                </a:solidFill>
              </a:rPr>
              <a:t>Сопоставительные задания </a:t>
            </a:r>
          </a:p>
        </p:txBody>
      </p:sp>
      <p:sp>
        <p:nvSpPr>
          <p:cNvPr id="88067" name="Содержимое 2"/>
          <p:cNvSpPr>
            <a:spLocks noGrp="1"/>
          </p:cNvSpPr>
          <p:nvPr>
            <p:ph idx="1"/>
          </p:nvPr>
        </p:nvSpPr>
        <p:spPr>
          <a:xfrm>
            <a:off x="1042988" y="2060575"/>
            <a:ext cx="6985000" cy="4416425"/>
          </a:xfrm>
        </p:spPr>
        <p:txBody>
          <a:bodyPr/>
          <a:lstStyle/>
          <a:p>
            <a:pPr eaLnBrk="1" hangingPunct="1"/>
            <a:r>
              <a:rPr lang="ru-RU" smtClean="0">
                <a:hlinkClick r:id="rId2" action="ppaction://hlinkfile"/>
              </a:rPr>
              <a:t>8. Сопоставление  сочинений на одну тему</a:t>
            </a:r>
            <a:endParaRPr lang="ru-RU" smtClean="0"/>
          </a:p>
          <a:p>
            <a:pPr eaLnBrk="1" hangingPunct="1"/>
            <a:r>
              <a:rPr lang="ru-RU" smtClean="0">
                <a:hlinkClick r:id="rId3" action="ppaction://hlinkfile"/>
              </a:rPr>
              <a:t>9. Сопоставление сочинений на близкую тему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Рабочие тетради</a:t>
            </a:r>
          </a:p>
        </p:txBody>
      </p:sp>
      <p:sp>
        <p:nvSpPr>
          <p:cNvPr id="44035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 b="1" smtClean="0">
                <a:solidFill>
                  <a:schemeClr val="tx1"/>
                </a:solidFill>
              </a:rPr>
              <a:t>«Учимся писать сочинение»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2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smtClean="0">
                <a:solidFill>
                  <a:srgbClr val="C00000"/>
                </a:solidFill>
              </a:rPr>
              <a:t>Рабочая тетрадь 9 класс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950" y="1219200"/>
            <a:ext cx="8856663" cy="5378450"/>
          </a:xfrm>
        </p:spPr>
        <p:txBody>
          <a:bodyPr/>
          <a:lstStyle/>
          <a:p>
            <a:pPr marL="0" indent="0" algn="ctr" eaLnBrk="1" hangingPunct="1">
              <a:buFont typeface="Wingdings 3" pitchFamily="18" charset="2"/>
              <a:buNone/>
              <a:defRPr/>
            </a:pPr>
            <a:r>
              <a:rPr lang="ru-RU" sz="2000" b="1" dirty="0"/>
              <a:t>Первый раздел </a:t>
            </a:r>
            <a:endParaRPr lang="ru-RU" sz="2000" b="1" dirty="0" smtClean="0"/>
          </a:p>
          <a:p>
            <a:pPr algn="just" eaLnBrk="1" hangingPunct="1">
              <a:defRPr/>
            </a:pPr>
            <a:r>
              <a:rPr lang="ru-RU" sz="2000" dirty="0" smtClean="0"/>
              <a:t>вы </a:t>
            </a:r>
            <a:r>
              <a:rPr lang="ru-RU" sz="2000" dirty="0" err="1" smtClean="0"/>
              <a:t>наУчитесь</a:t>
            </a:r>
            <a:r>
              <a:rPr lang="ru-RU" sz="2000" dirty="0" smtClean="0"/>
              <a:t> </a:t>
            </a:r>
            <a:r>
              <a:rPr lang="ru-RU" sz="2000" dirty="0"/>
              <a:t>строить </a:t>
            </a:r>
            <a:r>
              <a:rPr lang="ru-RU" sz="2000" b="1" dirty="0">
                <a:solidFill>
                  <a:srgbClr val="C00000"/>
                </a:solidFill>
              </a:rPr>
              <a:t>текст-рассуждение</a:t>
            </a:r>
            <a:r>
              <a:rPr lang="ru-RU" sz="2000" dirty="0"/>
              <a:t> с соблюдением всех необходимых требований к его содержанию и </a:t>
            </a:r>
            <a:r>
              <a:rPr lang="ru-RU" sz="2000" dirty="0" smtClean="0"/>
              <a:t>структуре.</a:t>
            </a:r>
          </a:p>
          <a:p>
            <a:pPr marL="0" indent="0" algn="ctr" eaLnBrk="1" hangingPunct="1">
              <a:buFont typeface="Wingdings 3" pitchFamily="18" charset="2"/>
              <a:buNone/>
              <a:defRPr/>
            </a:pPr>
            <a:r>
              <a:rPr lang="ru-RU" sz="2000" b="1" dirty="0" smtClean="0"/>
              <a:t>Второй раздел</a:t>
            </a:r>
          </a:p>
          <a:p>
            <a:pPr algn="just" eaLnBrk="1" hangingPunct="1">
              <a:defRPr/>
            </a:pPr>
            <a:r>
              <a:rPr lang="ru-RU" sz="2000" dirty="0" smtClean="0"/>
              <a:t>представлены </a:t>
            </a:r>
            <a:r>
              <a:rPr lang="ru-RU" sz="2000" dirty="0"/>
              <a:t>задания, направленные на обучение </a:t>
            </a:r>
            <a:r>
              <a:rPr lang="ru-RU" sz="2000" dirty="0" smtClean="0"/>
              <a:t>создавать </a:t>
            </a:r>
            <a:r>
              <a:rPr lang="ru-RU" sz="2000" dirty="0"/>
              <a:t>особый вид текста-рассуждения  – </a:t>
            </a:r>
            <a:r>
              <a:rPr lang="ru-RU" sz="2000" b="1" dirty="0">
                <a:solidFill>
                  <a:srgbClr val="C00000"/>
                </a:solidFill>
              </a:rPr>
              <a:t>эссе</a:t>
            </a:r>
            <a:r>
              <a:rPr lang="ru-RU" sz="2000" dirty="0"/>
              <a:t>. </a:t>
            </a:r>
            <a:r>
              <a:rPr lang="ru-RU" sz="2000" dirty="0" smtClean="0"/>
              <a:t>Эссе </a:t>
            </a:r>
            <a:r>
              <a:rPr lang="ru-RU" sz="2000" dirty="0"/>
              <a:t>– это не любое  сочинение малого объема, а текст, имеющий </a:t>
            </a:r>
            <a:r>
              <a:rPr lang="ru-RU" sz="2000" dirty="0" smtClean="0"/>
              <a:t>определённые жанровые признаки</a:t>
            </a:r>
            <a:r>
              <a:rPr lang="ru-RU" sz="2000" dirty="0"/>
              <a:t>: </a:t>
            </a:r>
            <a:r>
              <a:rPr lang="ru-RU" sz="2000" dirty="0" smtClean="0"/>
              <a:t>оригинальный </a:t>
            </a:r>
            <a:r>
              <a:rPr lang="ru-RU" sz="2000" dirty="0"/>
              <a:t>авторский взгляд на ту или иную проблему, </a:t>
            </a:r>
            <a:r>
              <a:rPr lang="ru-RU" sz="2000" dirty="0" smtClean="0"/>
              <a:t>субъективно-эмоциональное </a:t>
            </a:r>
            <a:r>
              <a:rPr lang="ru-RU" sz="2000" dirty="0"/>
              <a:t>отношение автора к предмету речи, творческий подход к расположению композиционных </a:t>
            </a:r>
            <a:r>
              <a:rPr lang="ru-RU" sz="2000" dirty="0" smtClean="0"/>
              <a:t>частей.</a:t>
            </a:r>
            <a:endParaRPr lang="ru-RU" sz="2000" dirty="0"/>
          </a:p>
          <a:p>
            <a:pPr marL="0" indent="0" algn="ctr" eaLnBrk="1" hangingPunct="1">
              <a:buFont typeface="Wingdings 3" pitchFamily="18" charset="2"/>
              <a:buNone/>
              <a:defRPr/>
            </a:pPr>
            <a:r>
              <a:rPr lang="ru-RU" sz="2000" b="1" dirty="0" smtClean="0"/>
              <a:t>Третий </a:t>
            </a:r>
            <a:r>
              <a:rPr lang="ru-RU" sz="2000" b="1" dirty="0"/>
              <a:t>раздел </a:t>
            </a:r>
            <a:endParaRPr lang="ru-RU" sz="2000" b="1" dirty="0" smtClean="0"/>
          </a:p>
          <a:p>
            <a:pPr algn="just" eaLnBrk="1" hangingPunct="1">
              <a:defRPr/>
            </a:pPr>
            <a:r>
              <a:rPr lang="ru-RU" sz="2000" dirty="0" smtClean="0"/>
              <a:t>посвящен  </a:t>
            </a:r>
            <a:r>
              <a:rPr lang="ru-RU" sz="2000" b="1" dirty="0" smtClean="0">
                <a:solidFill>
                  <a:srgbClr val="C00000"/>
                </a:solidFill>
              </a:rPr>
              <a:t>сочинению </a:t>
            </a:r>
            <a:r>
              <a:rPr lang="ru-RU" sz="2000" b="1" dirty="0">
                <a:solidFill>
                  <a:srgbClr val="C00000"/>
                </a:solidFill>
              </a:rPr>
              <a:t>на литературную тему</a:t>
            </a:r>
            <a:r>
              <a:rPr lang="ru-RU" sz="2000" dirty="0"/>
              <a:t>, в котором необходимо продемонстрировать </a:t>
            </a:r>
            <a:r>
              <a:rPr lang="ru-RU" sz="2000" dirty="0" smtClean="0"/>
              <a:t>знание </a:t>
            </a:r>
            <a:r>
              <a:rPr lang="ru-RU" sz="2000" dirty="0"/>
              <a:t>художественного </a:t>
            </a:r>
            <a:r>
              <a:rPr lang="ru-RU" sz="2000" dirty="0" smtClean="0"/>
              <a:t>произведения, </a:t>
            </a:r>
            <a:r>
              <a:rPr lang="ru-RU" sz="2000" dirty="0"/>
              <a:t>понимание предложенной темы, умение последовательно и логично строить рассуждения, доказывая </a:t>
            </a:r>
            <a:r>
              <a:rPr lang="ru-RU" sz="2000" dirty="0" smtClean="0"/>
              <a:t> с помощью текста правильность своего понимания.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2771" name="Объект 2"/>
          <p:cNvSpPr>
            <a:spLocks noGrp="1"/>
          </p:cNvSpPr>
          <p:nvPr>
            <p:ph sz="quarter" idx="1"/>
          </p:nvPr>
        </p:nvSpPr>
        <p:spPr>
          <a:xfrm>
            <a:off x="457200" y="115888"/>
            <a:ext cx="8229600" cy="626586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Сформулируйте тезис, который доказывается в приведенных ниже текстах………………………….............</a:t>
            </a:r>
          </a:p>
          <a:p>
            <a:pPr eaLnBrk="1" hangingPunct="1">
              <a:defRPr/>
            </a:pPr>
            <a:endParaRPr lang="ru-RU" sz="2800" dirty="0" smtClean="0"/>
          </a:p>
          <a:p>
            <a:pPr eaLnBrk="1" hangingPunct="1">
              <a:defRPr/>
            </a:pPr>
            <a:r>
              <a:rPr lang="ru-RU" sz="2800" dirty="0" smtClean="0"/>
              <a:t>Закончите формулировку тезисов.</a:t>
            </a:r>
          </a:p>
          <a:p>
            <a:pPr marL="0" indent="268288" eaLnBrk="1" hangingPunct="1">
              <a:buFont typeface="Wingdings 3" pitchFamily="18" charset="2"/>
              <a:buNone/>
              <a:defRPr/>
            </a:pPr>
            <a:r>
              <a:rPr lang="ru-RU" sz="2800" i="1" dirty="0" smtClean="0"/>
              <a:t>Наивысшая ценность человека – это …………………</a:t>
            </a:r>
          </a:p>
          <a:p>
            <a:pPr eaLnBrk="1" hangingPunct="1">
              <a:defRPr/>
            </a:pPr>
            <a:endParaRPr lang="ru-RU" sz="2800" dirty="0" smtClean="0"/>
          </a:p>
          <a:p>
            <a:pPr eaLnBrk="1" hangingPunct="1">
              <a:defRPr/>
            </a:pPr>
            <a:r>
              <a:rPr lang="ru-RU" sz="2800" dirty="0" smtClean="0"/>
              <a:t>Сформулируйте тезис, который вы будете доказывать, отвечая на данный вопрос.</a:t>
            </a:r>
          </a:p>
          <a:p>
            <a:pPr marL="0" indent="268288" eaLnBrk="1" hangingPunct="1">
              <a:buFont typeface="Wingdings 3" pitchFamily="18" charset="2"/>
              <a:buNone/>
              <a:defRPr/>
            </a:pPr>
            <a:r>
              <a:rPr lang="ru-RU" sz="2800" i="1" dirty="0" smtClean="0"/>
              <a:t>Что важнее для современного человека: знание родного или иностранного языка?</a:t>
            </a:r>
          </a:p>
          <a:p>
            <a:pPr marL="0" indent="268288" eaLnBrk="1" hangingPunct="1">
              <a:buFont typeface="Wingdings 3" pitchFamily="18" charset="2"/>
              <a:buNone/>
              <a:defRPr/>
            </a:pPr>
            <a:r>
              <a:rPr lang="ru-RU" sz="2800" i="1" dirty="0" smtClean="0"/>
              <a:t>Что в большей степени привносит компьютер в нашу жизнь: вред или пользу? </a:t>
            </a:r>
          </a:p>
          <a:p>
            <a:pPr eaLnBrk="1" hangingPunct="1">
              <a:defRPr/>
            </a:pPr>
            <a:endParaRPr lang="ru-RU" sz="2400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1600</Words>
  <Application>Microsoft Office PowerPoint</Application>
  <PresentationFormat>Экран (4:3)</PresentationFormat>
  <Paragraphs>235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Система коммуникативных упражнений</vt:lpstr>
      <vt:lpstr>  Классификация речевых задач Т.А. Ладыженской  </vt:lpstr>
      <vt:lpstr>Задания аналитического характера  по готовому тексту</vt:lpstr>
      <vt:lpstr> Задания аналитико-синтетического характера по готовому тексту </vt:lpstr>
      <vt:lpstr> Задание на переработку готового текста  в плане его совершенствования </vt:lpstr>
      <vt:lpstr>Сопоставительные задания </vt:lpstr>
      <vt:lpstr>Рабочие тетради</vt:lpstr>
      <vt:lpstr>Рабочая тетрадь 9 класс</vt:lpstr>
      <vt:lpstr>Слайд 9</vt:lpstr>
      <vt:lpstr>Слайд 10</vt:lpstr>
      <vt:lpstr>Слайд 11</vt:lpstr>
      <vt:lpstr>Слайд 12</vt:lpstr>
      <vt:lpstr>         Примерная схема написания  экспозиторного эссе  </vt:lpstr>
      <vt:lpstr>Слайд 14</vt:lpstr>
      <vt:lpstr>Н.В. Гоголь «Мертвые души»</vt:lpstr>
      <vt:lpstr>10-11 класс</vt:lpstr>
      <vt:lpstr>10 класс И.А. Гончаров  «Обломов»  </vt:lpstr>
      <vt:lpstr>       </vt:lpstr>
      <vt:lpstr>Слайд 19</vt:lpstr>
      <vt:lpstr>Слайд 20</vt:lpstr>
      <vt:lpstr>Слайд 21</vt:lpstr>
      <vt:lpstr>  Согласны ли Вы с утверждением героя И.С. Тургенева:  «Всякий человек сам себя воспитать должен»? </vt:lpstr>
      <vt:lpstr>Слайд 23</vt:lpstr>
      <vt:lpstr>Слайд 24</vt:lpstr>
      <vt:lpstr>5. Подберите материал из романа И.А Гончарова «Обломов», с помощью которого вы докажите тезис (тезисы) (см. задание 3). </vt:lpstr>
      <vt:lpstr>6. Напишите черновик сочинения, используя приведённый ниже алгоритм.  </vt:lpstr>
      <vt:lpstr>6. Напишите черновик сочинения, используя приведённый ниже алгоритм.  </vt:lpstr>
      <vt:lpstr>Слайд 28</vt:lpstr>
      <vt:lpstr>В 1837 году А. Ободовский  в «Руководстве к дидактике, или науке преподавания, составленном по Нимейеру» писал: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коммуникативных упражнений</dc:title>
  <dc:creator>User</dc:creator>
  <cp:lastModifiedBy>User</cp:lastModifiedBy>
  <cp:revision>13</cp:revision>
  <dcterms:created xsi:type="dcterms:W3CDTF">2017-03-23T14:26:18Z</dcterms:created>
  <dcterms:modified xsi:type="dcterms:W3CDTF">2017-03-27T11:52:43Z</dcterms:modified>
</cp:coreProperties>
</file>